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58" r:id="rId3"/>
    <p:sldId id="262" r:id="rId4"/>
    <p:sldId id="301" r:id="rId5"/>
    <p:sldId id="257" r:id="rId6"/>
    <p:sldId id="304" r:id="rId7"/>
    <p:sldId id="259" r:id="rId8"/>
    <p:sldId id="261" r:id="rId9"/>
    <p:sldId id="307" r:id="rId10"/>
    <p:sldId id="303" r:id="rId11"/>
    <p:sldId id="305" r:id="rId12"/>
    <p:sldId id="308" r:id="rId13"/>
    <p:sldId id="302" r:id="rId14"/>
    <p:sldId id="263" r:id="rId15"/>
    <p:sldId id="306" r:id="rId16"/>
    <p:sldId id="300" r:id="rId17"/>
    <p:sldId id="276" r:id="rId18"/>
  </p:sldIdLst>
  <p:sldSz cx="9144000" cy="5143500" type="screen16x9"/>
  <p:notesSz cx="6858000" cy="9144000"/>
  <p:embeddedFontLst>
    <p:embeddedFont>
      <p:font typeface="Anaheim" panose="020B0600000101010101" charset="0"/>
      <p:regular r:id="rId20"/>
      <p:bold r:id="rId21"/>
    </p:embeddedFont>
    <p:embeddedFont>
      <p:font typeface="Noto Sans KR" panose="020B0200000000000000" pitchFamily="50" charset="-127"/>
      <p:regular r:id="rId22"/>
      <p:bold r:id="rId23"/>
    </p:embeddedFont>
    <p:embeddedFont>
      <p:font typeface="Nunito Light" pitchFamily="2" charset="0"/>
      <p:regular r:id="rId24"/>
      <p:italic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08C52B-CA42-4BCB-8AC8-AA232508A5B9}">
  <a:tblStyle styleId="{8608C52B-CA42-4BCB-8AC8-AA232508A5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8CC3AB-DAE7-45D5-A77F-80A55CEDF2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41" d="100"/>
          <a:sy n="141" d="100"/>
        </p:scale>
        <p:origin x="2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911131448675055"/>
          <c:y val="7.026748625866451E-2"/>
          <c:w val="0.79714807524059494"/>
          <c:h val="0.7568128463108777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MntWines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1"/>
          <c:cat>
            <c:strRef>
              <c:f>Sheet1!$A$2:$A$6</c:f>
              <c:strCache>
                <c:ptCount val="5"/>
                <c:pt idx="0">
                  <c:v>1001</c:v>
                </c:pt>
                <c:pt idx="1">
                  <c:v>1002</c:v>
                </c:pt>
                <c:pt idx="2">
                  <c:v>1003</c:v>
                </c:pt>
                <c:pt idx="3">
                  <c:v>1004</c:v>
                </c:pt>
                <c:pt idx="4">
                  <c:v>1005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825</c:v>
                </c:pt>
                <c:pt idx="1">
                  <c:v>216</c:v>
                </c:pt>
                <c:pt idx="2">
                  <c:v>184</c:v>
                </c:pt>
                <c:pt idx="3">
                  <c:v>112</c:v>
                </c:pt>
                <c:pt idx="4">
                  <c:v>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0-4E37-B53D-6F81011495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MntMeat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1"/>
          <c:cat>
            <c:strRef>
              <c:f>Sheet1!$A$2:$A$6</c:f>
              <c:strCache>
                <c:ptCount val="5"/>
                <c:pt idx="0">
                  <c:v>1001</c:v>
                </c:pt>
                <c:pt idx="1">
                  <c:v>1002</c:v>
                </c:pt>
                <c:pt idx="2">
                  <c:v>1003</c:v>
                </c:pt>
                <c:pt idx="3">
                  <c:v>1004</c:v>
                </c:pt>
                <c:pt idx="4">
                  <c:v>1005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378</c:v>
                </c:pt>
                <c:pt idx="1">
                  <c:v>115</c:v>
                </c:pt>
                <c:pt idx="2">
                  <c:v>105</c:v>
                </c:pt>
                <c:pt idx="3">
                  <c:v>169</c:v>
                </c:pt>
                <c:pt idx="4">
                  <c:v>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D0-4E37-B53D-6F8101149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검정 통계량</c:v>
                </c:pt>
              </c:strCache>
            </c:strRef>
          </c:tx>
          <c:invertIfNegative val="1"/>
          <c:dPt>
            <c:idx val="0"/>
            <c:invertIfNegative val="1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DE0-4BEB-9417-8F9572D653E8}"/>
              </c:ext>
            </c:extLst>
          </c:dPt>
          <c:dPt>
            <c:idx val="1"/>
            <c:invertIfNegative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DE0-4BEB-9417-8F9572D653E8}"/>
              </c:ext>
            </c:extLst>
          </c:dPt>
          <c:dPt>
            <c:idx val="2"/>
            <c:invertIfNegative val="1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DE0-4BEB-9417-8F9572D653E8}"/>
              </c:ext>
            </c:extLst>
          </c:dPt>
          <c:dPt>
            <c:idx val="3"/>
            <c:invertIfNegative val="1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DE0-4BEB-9417-8F9572D653E8}"/>
              </c:ext>
            </c:extLst>
          </c:dPt>
          <c:dPt>
            <c:idx val="4"/>
            <c:invertIfNegative val="1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DE0-4BEB-9417-8F9572D653E8}"/>
              </c:ext>
            </c:extLst>
          </c:dPt>
          <c:dPt>
            <c:idx val="5"/>
            <c:invertIfNegative val="1"/>
            <c:bubble3D val="0"/>
            <c:spPr>
              <a:gradFill rotWithShape="1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DE0-4BEB-9417-8F9572D653E8}"/>
              </c:ext>
            </c:extLst>
          </c:dPt>
          <c:cat>
            <c:strRef>
              <c:f>Sheet1!$A$2:$A$7</c:f>
              <c:strCache>
                <c:ptCount val="6"/>
                <c:pt idx="0">
                  <c:v>와인</c:v>
                </c:pt>
                <c:pt idx="1">
                  <c:v>육류</c:v>
                </c:pt>
                <c:pt idx="2">
                  <c:v>수산물</c:v>
                </c:pt>
                <c:pt idx="3">
                  <c:v>과일</c:v>
                </c:pt>
                <c:pt idx="4">
                  <c:v>간식</c:v>
                </c:pt>
                <c:pt idx="5">
                  <c:v>골드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84.32</c:v>
                </c:pt>
                <c:pt idx="1">
                  <c:v>68.95</c:v>
                </c:pt>
                <c:pt idx="2">
                  <c:v>52.47</c:v>
                </c:pt>
                <c:pt idx="3">
                  <c:v>41.49</c:v>
                </c:pt>
                <c:pt idx="4">
                  <c:v>36.18</c:v>
                </c:pt>
                <c:pt idx="5">
                  <c:v>34.020000000000003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20-4597-921C-708FD5231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79943828-659B-AD3A-78C9-0A474D70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c295343_0_0:notes">
            <a:extLst>
              <a:ext uri="{FF2B5EF4-FFF2-40B4-BE49-F238E27FC236}">
                <a16:creationId xmlns:a16="http://schemas.microsoft.com/office/drawing/2014/main" id="{547E71E9-908F-C199-44DF-76886FC31C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02c295343_0_0:notes">
            <a:extLst>
              <a:ext uri="{FF2B5EF4-FFF2-40B4-BE49-F238E27FC236}">
                <a16:creationId xmlns:a16="http://schemas.microsoft.com/office/drawing/2014/main" id="{89535054-1065-F504-0AE3-23FF7B6418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58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706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50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c2953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02c2953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>
          <a:extLst>
            <a:ext uri="{FF2B5EF4-FFF2-40B4-BE49-F238E27FC236}">
              <a16:creationId xmlns:a16="http://schemas.microsoft.com/office/drawing/2014/main" id="{3481B8D3-9825-31A2-46CE-B246A53A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dda1946d_6_322:notes">
            <a:extLst>
              <a:ext uri="{FF2B5EF4-FFF2-40B4-BE49-F238E27FC236}">
                <a16:creationId xmlns:a16="http://schemas.microsoft.com/office/drawing/2014/main" id="{76CAB80F-35F3-77F5-5912-494B083D3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dda1946d_6_322:notes">
            <a:extLst>
              <a:ext uri="{FF2B5EF4-FFF2-40B4-BE49-F238E27FC236}">
                <a16:creationId xmlns:a16="http://schemas.microsoft.com/office/drawing/2014/main" id="{BA549BB6-AC98-79B7-1F6C-33A99BE66E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579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c2953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02c2953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65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A1uf1Q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145600" y="2101875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2"/>
          </p:nvPr>
        </p:nvSpPr>
        <p:spPr>
          <a:xfrm>
            <a:off x="2145600" y="2101150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3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40" name="Google Shape;2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3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43" name="Google Shape;24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713227" y="540000"/>
            <a:ext cx="4151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"/>
          </p:nvPr>
        </p:nvSpPr>
        <p:spPr>
          <a:xfrm>
            <a:off x="7132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9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289" name="Google Shape;289;p29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90" name="Google Shape;290;p2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91" name="Google Shape;29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94" name="Google Shape;294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9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97" name="Google Shape;297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/>
          <p:nvPr/>
        </p:nvSpPr>
        <p:spPr>
          <a:xfrm>
            <a:off x="713224" y="3542325"/>
            <a:ext cx="3425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5"/>
          <p:cNvSpPr txBox="1">
            <a:spLocks noGrp="1"/>
          </p:cNvSpPr>
          <p:nvPr>
            <p:ph type="subTitle" idx="3"/>
          </p:nvPr>
        </p:nvSpPr>
        <p:spPr>
          <a:xfrm>
            <a:off x="713225" y="2109675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4" r:id="rId10"/>
    <p:sldLayoutId id="2147483665" r:id="rId11"/>
    <p:sldLayoutId id="2147483669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>
                <a:latin typeface="+mj-ea"/>
                <a:ea typeface="+mj-ea"/>
              </a:rPr>
              <a:t>Kaggle </a:t>
            </a:r>
            <a:r>
              <a:rPr lang="ko-KR" altLang="en-US" sz="4400" dirty="0">
                <a:latin typeface="+mj-ea"/>
                <a:ea typeface="+mj-ea"/>
              </a:rPr>
              <a:t>데이터 분석 기반 마케팅 전략 수립 프로젝트</a:t>
            </a:r>
            <a:endParaRPr sz="4400" dirty="0">
              <a:latin typeface="+mj-ea"/>
              <a:ea typeface="+mj-ea"/>
            </a:endParaRPr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'</a:t>
            </a:r>
            <a:r>
              <a:rPr lang="ko-KR" altLang="en-US" b="1" dirty="0">
                <a:latin typeface="+mj-ea"/>
                <a:ea typeface="+mj-ea"/>
              </a:rPr>
              <a:t>품목별 소비액을 통한 가구 내 유아 수 예측 및 맞춤형 마케팅 전략 제안</a:t>
            </a:r>
            <a:r>
              <a:rPr lang="en-US" altLang="ko-KR" b="1" dirty="0">
                <a:latin typeface="+mj-ea"/>
                <a:ea typeface="+mj-ea"/>
              </a:rPr>
              <a:t>'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Google Shape;330;p35">
            <a:extLst>
              <a:ext uri="{FF2B5EF4-FFF2-40B4-BE49-F238E27FC236}">
                <a16:creationId xmlns:a16="http://schemas.microsoft.com/office/drawing/2014/main" id="{44C7E51F-6E82-4646-BC8A-2845A936D43F}"/>
              </a:ext>
            </a:extLst>
          </p:cNvPr>
          <p:cNvSpPr txBox="1">
            <a:spLocks/>
          </p:cNvSpPr>
          <p:nvPr/>
        </p:nvSpPr>
        <p:spPr>
          <a:xfrm>
            <a:off x="4572000" y="3660702"/>
            <a:ext cx="4572000" cy="89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 algn="l">
              <a:spcBef>
                <a:spcPct val="20000"/>
              </a:spcBef>
            </a:pPr>
            <a:r>
              <a:rPr lang="ko-KR" altLang="en-US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발표자 </a:t>
            </a:r>
            <a:r>
              <a:rPr lang="en-US" altLang="ko-KR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400" b="1" dirty="0" err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심태훈</a:t>
            </a:r>
            <a:endParaRPr lang="ko-KR" altLang="en-US" sz="1400" b="1" dirty="0">
              <a:solidFill>
                <a:schemeClr val="tx1">
                  <a:tint val="75000"/>
                </a:schemeClr>
              </a:solidFill>
              <a:latin typeface="+mj-ea"/>
              <a:ea typeface="+mj-ea"/>
            </a:endParaRPr>
          </a:p>
          <a:p>
            <a:pPr lvl="0" algn="l">
              <a:spcBef>
                <a:spcPct val="20000"/>
              </a:spcBef>
            </a:pPr>
            <a:r>
              <a:rPr lang="ko-KR" altLang="en-US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팀  </a:t>
            </a:r>
            <a:r>
              <a:rPr lang="ko-KR" altLang="en-US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원 </a:t>
            </a:r>
            <a:r>
              <a:rPr lang="en-US" altLang="ko-KR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김소영</a:t>
            </a:r>
            <a:r>
              <a:rPr lang="en-US" altLang="ko-KR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박세윤</a:t>
            </a:r>
            <a:r>
              <a:rPr lang="en-US" altLang="ko-KR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박석번</a:t>
            </a:r>
            <a:r>
              <a:rPr lang="en-US" altLang="ko-KR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박성재</a:t>
            </a:r>
            <a:r>
              <a:rPr lang="en-US" altLang="ko-KR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박태응</a:t>
            </a:r>
            <a:r>
              <a:rPr lang="en-US" altLang="ko-KR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lvl="0" algn="l">
              <a:spcBef>
                <a:spcPct val="20000"/>
              </a:spcBef>
            </a:pPr>
            <a:r>
              <a:rPr lang="en-US" altLang="ko-KR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	       </a:t>
            </a:r>
            <a:r>
              <a:rPr lang="ko-KR" altLang="en-US" sz="1400" b="1" dirty="0" err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윤천희</a:t>
            </a:r>
            <a:r>
              <a:rPr lang="en-US" altLang="ko-KR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rPr>
              <a:t>정윤희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>
          <a:extLst>
            <a:ext uri="{FF2B5EF4-FFF2-40B4-BE49-F238E27FC236}">
              <a16:creationId xmlns:a16="http://schemas.microsoft.com/office/drawing/2014/main" id="{E29AB7C5-6186-07F4-2D5F-E6ADEFD85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>
            <a:extLst>
              <a:ext uri="{FF2B5EF4-FFF2-40B4-BE49-F238E27FC236}">
                <a16:creationId xmlns:a16="http://schemas.microsoft.com/office/drawing/2014/main" id="{C3D558AC-57F3-A511-915E-212B16977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1050" y="480433"/>
            <a:ext cx="6001900" cy="6172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lt"/>
                <a:ea typeface="+mj-ea"/>
              </a:rPr>
              <a:t>데이터 탐색 및 가설 설정</a:t>
            </a:r>
            <a:endParaRPr dirty="0">
              <a:latin typeface="+mn-lt"/>
              <a:ea typeface="+mj-ea"/>
            </a:endParaRPr>
          </a:p>
        </p:txBody>
      </p:sp>
      <p:pic>
        <p:nvPicPr>
          <p:cNvPr id="3" name="그림 2" descr="텍스트, 스크린샷, 번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85AB8D-D46F-8582-F307-EC31FC8E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85" y="1148302"/>
            <a:ext cx="7031015" cy="37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8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63C989-8EFD-4801-B0C2-34D5153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45" y="670672"/>
            <a:ext cx="7469310" cy="43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5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머신러닝</a:t>
            </a:r>
            <a:r>
              <a:rPr lang="ko-KR" altLang="en-US" dirty="0">
                <a:latin typeface="+mj-ea"/>
                <a:ea typeface="+mj-ea"/>
              </a:rPr>
              <a:t> 모델 구축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78" name="Google Shape;378;p40"/>
          <p:cNvSpPr txBox="1">
            <a:spLocks noGrp="1"/>
          </p:cNvSpPr>
          <p:nvPr>
            <p:ph type="subTitle" idx="2"/>
          </p:nvPr>
        </p:nvSpPr>
        <p:spPr>
          <a:xfrm>
            <a:off x="720000" y="1328929"/>
            <a:ext cx="7704000" cy="3275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모델 목표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  <a:r>
              <a:rPr lang="ko-KR" altLang="en-US" sz="1400" dirty="0">
                <a:latin typeface="+mj-ea"/>
                <a:ea typeface="+mj-ea"/>
              </a:rPr>
              <a:t> 품목별 소비액 데이터를 통해 해당 가구의 유아 수를 예측</a:t>
            </a:r>
          </a:p>
          <a:p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사용 모델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  <a:r>
              <a:rPr lang="ko-KR" altLang="en-US" sz="1400" dirty="0">
                <a:latin typeface="+mj-ea"/>
                <a:ea typeface="+mj-ea"/>
              </a:rPr>
              <a:t> 랜덤 포레스트 분류기</a:t>
            </a:r>
            <a:r>
              <a:rPr lang="en-US" altLang="ko-KR" sz="1400" dirty="0">
                <a:latin typeface="+mj-ea"/>
                <a:ea typeface="+mj-ea"/>
              </a:rPr>
              <a:t>(Random Forest Classifier)</a:t>
            </a:r>
          </a:p>
          <a:p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성      능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</a:p>
          <a:p>
            <a:pPr marL="495287" indent="-342892">
              <a:buFont typeface="+mj-lt"/>
              <a:buAutoNum type="alphaLcPeriod"/>
            </a:pPr>
            <a:r>
              <a:rPr lang="ko-KR" altLang="en-US" sz="1400" b="1" dirty="0">
                <a:latin typeface="+mj-ea"/>
                <a:ea typeface="+mj-ea"/>
              </a:rPr>
              <a:t>정확도</a:t>
            </a:r>
            <a:r>
              <a:rPr lang="en-US" altLang="ko-KR" sz="1400" b="1" dirty="0">
                <a:latin typeface="+mj-ea"/>
                <a:ea typeface="+mj-ea"/>
              </a:rPr>
              <a:t>(Accuracy) :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78.4%</a:t>
            </a:r>
            <a:endParaRPr lang="en-US" altLang="ko-KR" sz="1400" dirty="0">
              <a:latin typeface="+mj-ea"/>
              <a:ea typeface="+mj-ea"/>
            </a:endParaRPr>
          </a:p>
          <a:p>
            <a:pPr marL="495287" indent="-342892">
              <a:buFont typeface="+mj-lt"/>
              <a:buAutoNum type="alphaLcPeriod"/>
            </a:pPr>
            <a:r>
              <a:rPr lang="ko-KR" altLang="en-US" sz="1400" b="1" dirty="0">
                <a:latin typeface="+mj-ea"/>
                <a:ea typeface="+mj-ea"/>
              </a:rPr>
              <a:t>변수 중요도</a:t>
            </a:r>
            <a:r>
              <a:rPr lang="en-US" altLang="ko-KR" sz="1400" b="1" dirty="0">
                <a:latin typeface="+mj-ea"/>
                <a:ea typeface="+mj-ea"/>
              </a:rPr>
              <a:t>(Importance)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  <a:r>
              <a:rPr lang="ko-KR" altLang="en-US" sz="1400" dirty="0">
                <a:latin typeface="+mj-ea"/>
                <a:ea typeface="+mj-ea"/>
              </a:rPr>
              <a:t> 와인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육류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수산물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순으로 예측에 큰 영향을 미침</a:t>
            </a:r>
            <a:endParaRPr lang="en-US" altLang="ko-KR" sz="1400" dirty="0">
              <a:latin typeface="+mj-ea"/>
              <a:ea typeface="+mj-ea"/>
            </a:endParaRPr>
          </a:p>
          <a:p>
            <a:pPr marL="152395" indent="0"/>
            <a:r>
              <a:rPr lang="en-US" altLang="ko-KR" sz="1400" dirty="0"/>
              <a:t>		                   ( </a:t>
            </a:r>
            <a:r>
              <a:rPr lang="en-US" altLang="ko-KR" sz="1400" dirty="0" err="1"/>
              <a:t>MntWines</a:t>
            </a:r>
            <a:r>
              <a:rPr lang="en-US" altLang="ko-KR" sz="1400" dirty="0"/>
              <a:t> </a:t>
            </a:r>
            <a:r>
              <a:rPr lang="en-US" altLang="ko-KR" sz="1400" dirty="0">
                <a:latin typeface="+mj-ea"/>
              </a:rPr>
              <a:t>&gt;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MntMeat</a:t>
            </a:r>
            <a:r>
              <a:rPr lang="en-US" altLang="ko-KR" sz="1400" dirty="0"/>
              <a:t> </a:t>
            </a:r>
            <a:r>
              <a:rPr lang="en-US" altLang="ko-KR" sz="1400" dirty="0">
                <a:latin typeface="+mj-ea"/>
              </a:rPr>
              <a:t>&gt; </a:t>
            </a:r>
            <a:r>
              <a:rPr lang="en-US" altLang="ko-KR" sz="1400" dirty="0" err="1">
                <a:latin typeface="+mj-ea"/>
              </a:rPr>
              <a:t>MntFishProducts</a:t>
            </a:r>
            <a:r>
              <a:rPr lang="en-US" altLang="ko-KR" sz="1400" dirty="0">
                <a:latin typeface="+mj-ea"/>
              </a:rPr>
              <a:t> )</a:t>
            </a:r>
            <a:endParaRPr lang="ko-KR" altLang="en-US" sz="14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				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795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0B955283-6236-08B5-BA65-3329F4308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>
            <a:extLst>
              <a:ext uri="{FF2B5EF4-FFF2-40B4-BE49-F238E27FC236}">
                <a16:creationId xmlns:a16="http://schemas.microsoft.com/office/drawing/2014/main" id="{3753301D-456B-0EBF-9E5F-91E5B8EC6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j-ea"/>
                <a:ea typeface="+mj-ea"/>
              </a:rPr>
              <a:t>머신러닝</a:t>
            </a:r>
            <a:r>
              <a:rPr lang="ko-KR" altLang="en-US" dirty="0">
                <a:latin typeface="+mj-ea"/>
                <a:ea typeface="+mj-ea"/>
              </a:rPr>
              <a:t> 모델 구축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5" name="그림 4" descr="텍스트, 스크린샷, 도표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A19429-C0F7-EDC7-D04C-95C15F651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106" y="1623235"/>
            <a:ext cx="3974353" cy="2980765"/>
          </a:xfrm>
          <a:prstGeom prst="rect">
            <a:avLst/>
          </a:prstGeom>
        </p:spPr>
      </p:pic>
      <p:pic>
        <p:nvPicPr>
          <p:cNvPr id="7" name="그림 6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92EF9-81C8-6FC8-627D-A0EEEA494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53" y="1831104"/>
            <a:ext cx="4104042" cy="25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41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웹 시연 및 결과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B9C93F-B555-483E-BDC5-E8994A9E9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538492"/>
            <a:ext cx="5486400" cy="4620452"/>
          </a:xfrm>
          <a:prstGeom prst="rect">
            <a:avLst/>
          </a:prstGeom>
        </p:spPr>
      </p:pic>
      <p:sp>
        <p:nvSpPr>
          <p:cNvPr id="15" name="Google Shape;364;p38">
            <a:extLst>
              <a:ext uri="{FF2B5EF4-FFF2-40B4-BE49-F238E27FC236}">
                <a16:creationId xmlns:a16="http://schemas.microsoft.com/office/drawing/2014/main" id="{FB69BAEC-6157-4EF5-B85B-872CAD98E90E}"/>
              </a:ext>
            </a:extLst>
          </p:cNvPr>
          <p:cNvSpPr txBox="1">
            <a:spLocks/>
          </p:cNvSpPr>
          <p:nvPr/>
        </p:nvSpPr>
        <p:spPr>
          <a:xfrm>
            <a:off x="123825" y="2109675"/>
            <a:ext cx="4884200" cy="25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1600" b="1" dirty="0">
                <a:latin typeface="+mn-ea"/>
                <a:ea typeface="+mn-ea"/>
              </a:rPr>
              <a:t>페이지 </a:t>
            </a:r>
            <a:r>
              <a:rPr lang="en-US" altLang="ko-KR" sz="1600" b="1" dirty="0">
                <a:latin typeface="+mn-ea"/>
                <a:ea typeface="+mn-ea"/>
              </a:rPr>
              <a:t>1 – </a:t>
            </a:r>
            <a:r>
              <a:rPr lang="ko-KR" altLang="en-US" sz="1600" b="1" dirty="0">
                <a:latin typeface="+mn-ea"/>
                <a:ea typeface="+mn-ea"/>
              </a:rPr>
              <a:t>품목별 소비액 입력</a:t>
            </a:r>
            <a:r>
              <a:rPr lang="en-US" altLang="ko-KR" sz="1600" b="1" dirty="0">
                <a:latin typeface="+mn-ea"/>
                <a:ea typeface="+mn-ea"/>
              </a:rPr>
              <a:t>($)</a:t>
            </a:r>
          </a:p>
          <a:p>
            <a:endParaRPr lang="en-US" altLang="ko-KR" sz="1600" b="1" dirty="0">
              <a:latin typeface="+mn-ea"/>
              <a:ea typeface="+mn-ea"/>
            </a:endParaRPr>
          </a:p>
          <a:p>
            <a:endParaRPr lang="en-US" altLang="ko-KR" sz="1600" b="1" dirty="0">
              <a:latin typeface="+mn-ea"/>
              <a:ea typeface="+mn-ea"/>
            </a:endParaRPr>
          </a:p>
          <a:p>
            <a:endParaRPr lang="en-US" altLang="ko-KR" sz="1600" b="1" dirty="0">
              <a:latin typeface="+mn-ea"/>
              <a:ea typeface="+mn-ea"/>
            </a:endParaRPr>
          </a:p>
          <a:p>
            <a:r>
              <a:rPr lang="en-US" altLang="ko-KR" sz="1600" b="1" dirty="0">
                <a:latin typeface="+mn-ea"/>
                <a:ea typeface="+mn-ea"/>
              </a:rPr>
              <a:t>		 – </a:t>
            </a:r>
            <a:r>
              <a:rPr lang="ko-KR" altLang="en-US" sz="1600" b="1" dirty="0">
                <a:latin typeface="+mn-ea"/>
                <a:ea typeface="+mn-ea"/>
              </a:rPr>
              <a:t>유아 수 결과값 도출</a:t>
            </a:r>
            <a:endParaRPr lang="en-US" altLang="ko-KR" sz="1600" b="1" dirty="0">
              <a:latin typeface="+mn-ea"/>
              <a:ea typeface="+mn-ea"/>
            </a:endParaRPr>
          </a:p>
          <a:p>
            <a:endParaRPr lang="en-US" altLang="ko-KR" sz="1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C8C7A18-D47D-4F9A-B9AB-860A86D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552" y="0"/>
            <a:ext cx="5767448" cy="5143500"/>
          </a:xfrm>
          <a:prstGeom prst="rect">
            <a:avLst/>
          </a:prstGeom>
        </p:spPr>
      </p:pic>
      <p:sp>
        <p:nvSpPr>
          <p:cNvPr id="11" name="Google Shape;364;p38">
            <a:extLst>
              <a:ext uri="{FF2B5EF4-FFF2-40B4-BE49-F238E27FC236}">
                <a16:creationId xmlns:a16="http://schemas.microsoft.com/office/drawing/2014/main" id="{E879AF34-981A-4C40-B8D1-F2D0B7A39806}"/>
              </a:ext>
            </a:extLst>
          </p:cNvPr>
          <p:cNvSpPr txBox="1">
            <a:spLocks/>
          </p:cNvSpPr>
          <p:nvPr/>
        </p:nvSpPr>
        <p:spPr>
          <a:xfrm>
            <a:off x="123825" y="2109675"/>
            <a:ext cx="4884200" cy="25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1600" b="1" dirty="0">
                <a:latin typeface="+mn-ea"/>
                <a:ea typeface="+mn-ea"/>
              </a:rPr>
              <a:t>페이지 </a:t>
            </a:r>
            <a:r>
              <a:rPr lang="en-US" altLang="ko-KR" sz="1600" b="1" dirty="0">
                <a:latin typeface="+mn-ea"/>
                <a:ea typeface="+mn-ea"/>
              </a:rPr>
              <a:t>2 – </a:t>
            </a:r>
            <a:r>
              <a:rPr lang="ko-KR" altLang="en-US" sz="1600" b="1" dirty="0">
                <a:latin typeface="+mn-ea"/>
                <a:ea typeface="+mn-ea"/>
              </a:rPr>
              <a:t>각 품목별 그래프 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12" name="Google Shape;403;p42">
            <a:extLst>
              <a:ext uri="{FF2B5EF4-FFF2-40B4-BE49-F238E27FC236}">
                <a16:creationId xmlns:a16="http://schemas.microsoft.com/office/drawing/2014/main" id="{0439BA8C-887B-40B6-BFFE-B591E664ED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웹 시연 및 결과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724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기대 효과 및 결론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720000" y="1188776"/>
            <a:ext cx="8424000" cy="341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기대 효과</a:t>
            </a:r>
            <a:endParaRPr lang="en-US" altLang="ko-KR" sz="2000" b="1" dirty="0">
              <a:latin typeface="+mn-ea"/>
              <a:ea typeface="+mn-ea"/>
            </a:endParaRPr>
          </a:p>
          <a:p>
            <a:endParaRPr lang="ko-KR" altLang="en-US" sz="1000" dirty="0">
              <a:latin typeface="+mn-ea"/>
              <a:ea typeface="+mn-ea"/>
            </a:endParaRPr>
          </a:p>
          <a:p>
            <a:r>
              <a:rPr lang="en-US" altLang="ko-KR" sz="1600" b="1" dirty="0">
                <a:latin typeface="+mn-ea"/>
                <a:ea typeface="+mn-ea"/>
              </a:rPr>
              <a:t>1. </a:t>
            </a:r>
            <a:r>
              <a:rPr lang="ko-KR" altLang="en-US" sz="1600" b="1" dirty="0">
                <a:latin typeface="+mn-ea"/>
                <a:ea typeface="+mn-ea"/>
              </a:rPr>
              <a:t>정교한 고객 세그먼트 </a:t>
            </a:r>
            <a:r>
              <a:rPr lang="en-US" altLang="ko-KR" b="1" dirty="0">
                <a:latin typeface="+mn-ea"/>
                <a:ea typeface="+mn-ea"/>
              </a:rPr>
              <a:t>: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유아 수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라는 명확한 기준으로 잠재 고객을 분류</a:t>
            </a:r>
          </a:p>
          <a:p>
            <a:r>
              <a:rPr lang="en-US" altLang="ko-KR" sz="1600" b="1" dirty="0">
                <a:latin typeface="+mn-ea"/>
                <a:ea typeface="+mn-ea"/>
              </a:rPr>
              <a:t>2. </a:t>
            </a:r>
            <a:r>
              <a:rPr lang="ko-KR" altLang="en-US" sz="1600" b="1" dirty="0">
                <a:latin typeface="+mn-ea"/>
                <a:ea typeface="+mn-ea"/>
              </a:rPr>
              <a:t>맞춤형 마케팅 </a:t>
            </a:r>
            <a:r>
              <a:rPr lang="en-US" altLang="ko-KR" b="1" dirty="0">
                <a:latin typeface="+mn-ea"/>
                <a:ea typeface="+mn-ea"/>
              </a:rPr>
              <a:t>:</a:t>
            </a:r>
            <a:r>
              <a:rPr lang="ko-KR" altLang="en-US" dirty="0">
                <a:latin typeface="+mn-ea"/>
                <a:ea typeface="+mn-ea"/>
              </a:rPr>
              <a:t> 예측 결과를 기반으로 개인화된 상품 추천 및 맞춤 프로모션 진행</a:t>
            </a:r>
          </a:p>
          <a:p>
            <a:r>
              <a:rPr lang="en-US" altLang="ko-KR" sz="1600" b="1" dirty="0">
                <a:latin typeface="+mn-ea"/>
                <a:ea typeface="+mn-ea"/>
              </a:rPr>
              <a:t>3. </a:t>
            </a:r>
            <a:r>
              <a:rPr lang="ko-KR" altLang="en-US" sz="1600" b="1" dirty="0">
                <a:latin typeface="+mn-ea"/>
                <a:ea typeface="+mn-ea"/>
              </a:rPr>
              <a:t>마케팅 </a:t>
            </a:r>
            <a:r>
              <a:rPr lang="en-US" altLang="ko-KR" sz="1600" b="1" dirty="0">
                <a:latin typeface="+mn-ea"/>
                <a:ea typeface="+mn-ea"/>
              </a:rPr>
              <a:t>ROI </a:t>
            </a:r>
            <a:r>
              <a:rPr lang="ko-KR" altLang="en-US" sz="1600" b="1" dirty="0">
                <a:latin typeface="+mn-ea"/>
                <a:ea typeface="+mn-ea"/>
              </a:rPr>
              <a:t>극대화 </a:t>
            </a:r>
            <a:r>
              <a:rPr lang="en-US" altLang="ko-KR" b="1" dirty="0">
                <a:latin typeface="+mn-ea"/>
                <a:ea typeface="+mn-ea"/>
              </a:rPr>
              <a:t>:</a:t>
            </a:r>
            <a:r>
              <a:rPr lang="ko-KR" altLang="en-US" dirty="0">
                <a:latin typeface="+mn-ea"/>
                <a:ea typeface="+mn-ea"/>
              </a:rPr>
              <a:t> 무분별한 광고 대신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효과적인 고객층에 예산 집중</a:t>
            </a:r>
          </a:p>
          <a:p>
            <a:endParaRPr lang="en-US" altLang="ko-KR" sz="1000" b="1" dirty="0">
              <a:latin typeface="+mn-ea"/>
              <a:ea typeface="+mn-ea"/>
            </a:endParaRPr>
          </a:p>
          <a:p>
            <a:r>
              <a:rPr lang="ko-KR" altLang="en-US" sz="2000" b="1" dirty="0">
                <a:latin typeface="+mn-ea"/>
                <a:ea typeface="+mn-ea"/>
              </a:rPr>
              <a:t>결론</a:t>
            </a:r>
            <a:endParaRPr lang="en-US" altLang="ko-KR" sz="2000" b="1" dirty="0">
              <a:latin typeface="+mn-ea"/>
              <a:ea typeface="+mn-ea"/>
            </a:endParaRPr>
          </a:p>
          <a:p>
            <a:endParaRPr lang="ko-KR" altLang="en-US" sz="1000" dirty="0">
              <a:latin typeface="+mn-ea"/>
              <a:ea typeface="+mn-ea"/>
            </a:endParaRPr>
          </a:p>
          <a:p>
            <a:r>
              <a:rPr lang="en-US" altLang="ko-KR" sz="1600" b="1" dirty="0">
                <a:latin typeface="+mn-ea"/>
                <a:ea typeface="+mn-ea"/>
              </a:rPr>
              <a:t>1.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데이터 분석은 단순한 통계적 검증을 넘어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실제 비즈니스에 적용 가능한 </a:t>
            </a:r>
            <a:r>
              <a:rPr lang="ko-KR" altLang="en-US" sz="1600" b="1" dirty="0">
                <a:latin typeface="+mn-ea"/>
                <a:ea typeface="+mn-ea"/>
              </a:rPr>
              <a:t>실질적 솔루션</a:t>
            </a:r>
            <a:r>
              <a:rPr lang="ko-KR" altLang="en-US" dirty="0">
                <a:latin typeface="+mn-ea"/>
                <a:ea typeface="+mn-ea"/>
              </a:rPr>
              <a:t>을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제공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sz="1600" b="1" dirty="0">
                <a:latin typeface="+mn-ea"/>
                <a:ea typeface="+mn-ea"/>
              </a:rPr>
              <a:t>2.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본 프로젝트는 소비 패턴을 통해 고객 특성을 예측하고</a:t>
            </a:r>
            <a:r>
              <a:rPr lang="en-US" altLang="ko-KR" dirty="0">
                <a:latin typeface="+mn-ea"/>
                <a:ea typeface="+mn-ea"/>
              </a:rPr>
              <a:t>, </a:t>
            </a:r>
          </a:p>
          <a:p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이를 웹 서비스로 구현함으로써 </a:t>
            </a:r>
            <a:r>
              <a:rPr lang="ko-KR" altLang="en-US" sz="1600" b="1" dirty="0">
                <a:latin typeface="+mn-ea"/>
                <a:ea typeface="+mn-ea"/>
              </a:rPr>
              <a:t>데이터 기반 마케팅의 가능성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buNone/>
            </a:pPr>
            <a:endParaRPr lang="en-US" altLang="ko-KR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50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>
            <a:spLocks noGrp="1"/>
          </p:cNvSpPr>
          <p:nvPr>
            <p:ph type="title"/>
          </p:nvPr>
        </p:nvSpPr>
        <p:spPr>
          <a:xfrm>
            <a:off x="713227" y="540000"/>
            <a:ext cx="4151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THANKS!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571" name="Google Shape;571;p55"/>
          <p:cNvSpPr txBox="1">
            <a:spLocks noGrp="1"/>
          </p:cNvSpPr>
          <p:nvPr>
            <p:ph type="subTitle" idx="1"/>
          </p:nvPr>
        </p:nvSpPr>
        <p:spPr>
          <a:xfrm>
            <a:off x="713213" y="1479334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https://github.com/Seyun-lab</a:t>
            </a:r>
            <a:endParaRPr sz="1400" dirty="0"/>
          </a:p>
        </p:txBody>
      </p:sp>
      <p:sp>
        <p:nvSpPr>
          <p:cNvPr id="573" name="Google Shape;573;p55"/>
          <p:cNvSpPr/>
          <p:nvPr/>
        </p:nvSpPr>
        <p:spPr>
          <a:xfrm>
            <a:off x="3151809" y="1135304"/>
            <a:ext cx="2521408" cy="25262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177FA9-9790-4F37-8081-A0E2A8617671}"/>
              </a:ext>
            </a:extLst>
          </p:cNvPr>
          <p:cNvSpPr/>
          <p:nvPr/>
        </p:nvSpPr>
        <p:spPr>
          <a:xfrm>
            <a:off x="528320" y="3488267"/>
            <a:ext cx="3884193" cy="7586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5F791D-D84E-4D01-BC8B-DC6723CD3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56" y="1381125"/>
            <a:ext cx="23812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CONTENTS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3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idx="5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6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7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주제 선정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문제 정의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가설 설정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분석 과정 및 결과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머신 러닝 모델 구축 및 웹 개발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기대 효과 및 결론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712050"/>
            <a:ext cx="1768000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/>
          <p:nvPr/>
        </p:nvSpPr>
        <p:spPr>
          <a:xfrm>
            <a:off x="353568" y="1649136"/>
            <a:ext cx="1353732" cy="92261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353568" y="3054549"/>
            <a:ext cx="1353734" cy="9039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41"/>
          <p:cNvSpPr txBox="1">
            <a:spLocks noGrp="1"/>
          </p:cNvSpPr>
          <p:nvPr>
            <p:ph type="subTitle" idx="4"/>
          </p:nvPr>
        </p:nvSpPr>
        <p:spPr>
          <a:xfrm>
            <a:off x="1564425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  <a:ea typeface="+mn-ea"/>
              </a:rPr>
              <a:t>Django</a:t>
            </a:r>
            <a:endParaRPr sz="1600" dirty="0">
              <a:latin typeface="+mn-ea"/>
              <a:ea typeface="+mn-ea"/>
            </a:endParaRPr>
          </a:p>
        </p:txBody>
      </p:sp>
      <p:sp>
        <p:nvSpPr>
          <p:cNvPr id="386" name="Google Shape;386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웹 애플리케이션 개발 </a:t>
            </a:r>
            <a:r>
              <a:rPr lang="en-US" altLang="ko-KR" dirty="0">
                <a:latin typeface="+mj-ea"/>
                <a:ea typeface="+mj-ea"/>
              </a:rPr>
              <a:t>(Django)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87" name="Google Shape;387;p41"/>
          <p:cNvSpPr txBox="1">
            <a:spLocks noGrp="1"/>
          </p:cNvSpPr>
          <p:nvPr>
            <p:ph type="subTitle" idx="1"/>
          </p:nvPr>
        </p:nvSpPr>
        <p:spPr>
          <a:xfrm>
            <a:off x="2724149" y="2284060"/>
            <a:ext cx="6124575" cy="2444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ko-KR" altLang="en-US" sz="1600" b="1" dirty="0">
                <a:latin typeface="+mn-ea"/>
                <a:ea typeface="+mn-ea"/>
              </a:rPr>
              <a:t>빠른 개발 </a:t>
            </a:r>
            <a:r>
              <a:rPr lang="en-US" altLang="ko-KR" sz="1600" b="1" dirty="0">
                <a:latin typeface="+mn-ea"/>
                <a:ea typeface="+mn-ea"/>
              </a:rPr>
              <a:t>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웹 서비스에 필요한 기능이 내장되어 있어 신속한 구현 가능</a:t>
            </a:r>
          </a:p>
          <a:p>
            <a:pPr algn="just"/>
            <a:r>
              <a:rPr lang="ko-KR" altLang="en-US" sz="1600" b="1" dirty="0">
                <a:latin typeface="+mn-ea"/>
                <a:ea typeface="+mn-ea"/>
              </a:rPr>
              <a:t>시연 </a:t>
            </a:r>
            <a:r>
              <a:rPr lang="en-US" altLang="ko-KR" sz="1600" b="1" dirty="0">
                <a:latin typeface="+mn-ea"/>
                <a:ea typeface="+mn-ea"/>
              </a:rPr>
              <a:t>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품목 금액에 따른 유아 수 예측 프로그램 웹 시연</a:t>
            </a:r>
          </a:p>
        </p:txBody>
      </p:sp>
      <p:sp>
        <p:nvSpPr>
          <p:cNvPr id="388" name="Google Shape;388;p41"/>
          <p:cNvSpPr txBox="1">
            <a:spLocks noGrp="1"/>
          </p:cNvSpPr>
          <p:nvPr>
            <p:ph type="subTitle" idx="2"/>
          </p:nvPr>
        </p:nvSpPr>
        <p:spPr>
          <a:xfrm>
            <a:off x="2772275" y="1185805"/>
            <a:ext cx="6124575" cy="2196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ko-KR" altLang="en-US" sz="1600" b="1" dirty="0">
                <a:latin typeface="+mn-ea"/>
                <a:ea typeface="+mn-ea"/>
              </a:rPr>
              <a:t>개발 목표 </a:t>
            </a:r>
            <a:r>
              <a:rPr lang="en-US" altLang="ko-KR" sz="1600" b="1" dirty="0">
                <a:latin typeface="+mn-ea"/>
                <a:ea typeface="+mn-ea"/>
              </a:rPr>
              <a:t>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분석 결과를 비즈니스에 즉시 활용할 수 있는 서비스로 만들기</a:t>
            </a:r>
            <a:endParaRPr lang="en-US" altLang="ko-KR" sz="1400" dirty="0">
              <a:latin typeface="+mn-ea"/>
              <a:ea typeface="+mn-ea"/>
            </a:endParaRPr>
          </a:p>
          <a:p>
            <a:pPr algn="just"/>
            <a:r>
              <a:rPr lang="ko-KR" altLang="en-US" sz="1600" b="1" dirty="0">
                <a:latin typeface="+mn-ea"/>
                <a:ea typeface="+mn-ea"/>
              </a:rPr>
              <a:t>높은 호환성 </a:t>
            </a:r>
            <a:r>
              <a:rPr lang="en-US" altLang="ko-KR" sz="1600" b="1" dirty="0">
                <a:latin typeface="+mn-ea"/>
                <a:ea typeface="+mn-ea"/>
              </a:rPr>
              <a:t>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  <a:ea typeface="+mn-ea"/>
              </a:rPr>
              <a:t>파이썬으로</a:t>
            </a:r>
            <a:r>
              <a:rPr lang="ko-KR" altLang="en-US" sz="1400" dirty="0">
                <a:latin typeface="+mn-ea"/>
                <a:ea typeface="+mn-ea"/>
              </a:rPr>
              <a:t> 작성된 기존 분석 코드 및 모델을 손쉽게 통합 가능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389" name="Google Shape;389;p41"/>
          <p:cNvSpPr txBox="1">
            <a:spLocks noGrp="1"/>
          </p:cNvSpPr>
          <p:nvPr>
            <p:ph type="subTitle" idx="3"/>
          </p:nvPr>
        </p:nvSpPr>
        <p:spPr>
          <a:xfrm>
            <a:off x="1564425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600" dirty="0">
                <a:latin typeface="+mn-ea"/>
                <a:ea typeface="+mn-ea"/>
              </a:rPr>
              <a:t>Python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가설 채택 과정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720000" y="1188776"/>
            <a:ext cx="7704000" cy="3783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후보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가설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1 :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유아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수에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따른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품목별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소비액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차이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  <a:cs typeface="Noto Sans KR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가구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내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유아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수에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따라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품목별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소비액에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유의미한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차이가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있을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 algn="l">
              <a:buNone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후보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가설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2 :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소득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에 따른 와인과 고기 소비액 차이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  <a:cs typeface="Noto Sans KR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소득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수준과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특정 품목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의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상호작용이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소비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패턴에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영향을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미칠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.</a:t>
            </a:r>
          </a:p>
          <a:p>
            <a:pPr marL="0" indent="0" algn="l">
              <a:buNone/>
            </a:pP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 algn="l">
              <a:buNone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후보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가설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3 :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고객의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연령대와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할인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구매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제품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선호도에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차이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  <a:cs typeface="Noto Sans KR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특정 연령대는 다른 연령대에 비해 할인된 가격으로 특정 제품을 구매할 확률이 높을 것이다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600" b="1" dirty="0" err="1">
                <a:solidFill>
                  <a:schemeClr val="tx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</a:t>
            </a:r>
            <a:r>
              <a:rPr lang="en-US" altLang="ko-KR" sz="1600" b="1" dirty="0">
                <a:solidFill>
                  <a:schemeClr val="tx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가설</a:t>
            </a:r>
            <a:r>
              <a:rPr lang="en-US" altLang="ko-KR" sz="1600" b="1" dirty="0">
                <a:solidFill>
                  <a:schemeClr val="tx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가설</a:t>
            </a:r>
            <a:r>
              <a:rPr lang="en-US" altLang="ko-KR" dirty="0">
                <a:solidFill>
                  <a:schemeClr val="tx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1 </a:t>
            </a:r>
            <a:r>
              <a:rPr lang="ko-KR" altLang="en-US" dirty="0">
                <a:solidFill>
                  <a:schemeClr val="tx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채택 </a:t>
            </a:r>
            <a:r>
              <a:rPr lang="en-US" altLang="ko-KR" dirty="0">
                <a:solidFill>
                  <a:schemeClr val="tx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가구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내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유아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수에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따라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품목별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소비액에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유의미한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차이가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명확하고 두 번째 가설보다 더 많은 종속변수가 있어서 채택하게 되었습니다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Noto Sans KR" pitchFamily="34" charset="-120"/>
              </a:rPr>
              <a:t> 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51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5;p36">
            <a:extLst>
              <a:ext uri="{FF2B5EF4-FFF2-40B4-BE49-F238E27FC236}">
                <a16:creationId xmlns:a16="http://schemas.microsoft.com/office/drawing/2014/main" id="{A31DA2F8-9385-4BDB-9373-FF69C8C5E6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상관 </a:t>
            </a:r>
            <a:r>
              <a:rPr lang="ko-KR" altLang="en-US" dirty="0" err="1">
                <a:latin typeface="+mj-ea"/>
                <a:ea typeface="+mj-ea"/>
              </a:rPr>
              <a:t>히트맵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4912AA-45A4-CF1C-0EC1-7DA31C7F9B31}"/>
              </a:ext>
            </a:extLst>
          </p:cNvPr>
          <p:cNvGrpSpPr/>
          <p:nvPr/>
        </p:nvGrpSpPr>
        <p:grpSpPr>
          <a:xfrm>
            <a:off x="907994" y="1159459"/>
            <a:ext cx="7242285" cy="3984041"/>
            <a:chOff x="907994" y="1159459"/>
            <a:chExt cx="7242285" cy="398404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98EBDB5-70EE-4218-BB30-012593BB5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7994" y="1159459"/>
              <a:ext cx="7242285" cy="3984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CF2EA5-7991-47E9-9232-E76F3FAA6D5A}"/>
                </a:ext>
              </a:extLst>
            </p:cNvPr>
            <p:cNvSpPr/>
            <p:nvPr/>
          </p:nvSpPr>
          <p:spPr>
            <a:xfrm>
              <a:off x="3305175" y="1695451"/>
              <a:ext cx="1385888" cy="1142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928F9FE-2D0E-6125-C51C-712740094523}"/>
                </a:ext>
              </a:extLst>
            </p:cNvPr>
            <p:cNvSpPr/>
            <p:nvPr/>
          </p:nvSpPr>
          <p:spPr>
            <a:xfrm>
              <a:off x="3305175" y="4343544"/>
              <a:ext cx="1385888" cy="7303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8E68CF-7A88-6811-C3EC-6278C6E6240F}"/>
                </a:ext>
              </a:extLst>
            </p:cNvPr>
            <p:cNvSpPr/>
            <p:nvPr/>
          </p:nvSpPr>
          <p:spPr>
            <a:xfrm>
              <a:off x="1306285" y="1695450"/>
              <a:ext cx="380379" cy="1142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20">
            <a:extLst>
              <a:ext uri="{FF2B5EF4-FFF2-40B4-BE49-F238E27FC236}">
                <a16:creationId xmlns:a16="http://schemas.microsoft.com/office/drawing/2014/main" id="{547677B9-3EF6-46EA-9231-6A50DC91199B}"/>
              </a:ext>
            </a:extLst>
          </p:cNvPr>
          <p:cNvSpPr txBox="1"/>
          <p:nvPr/>
        </p:nvSpPr>
        <p:spPr>
          <a:xfrm>
            <a:off x="11706377" y="6611417"/>
            <a:ext cx="4672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71809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 / 12</a:t>
            </a:r>
            <a:endParaRPr lang="en-US" sz="1100" dirty="0"/>
          </a:p>
        </p:txBody>
      </p:sp>
      <p:sp>
        <p:nvSpPr>
          <p:cNvPr id="36" name="Google Shape;335;p36">
            <a:extLst>
              <a:ext uri="{FF2B5EF4-FFF2-40B4-BE49-F238E27FC236}">
                <a16:creationId xmlns:a16="http://schemas.microsoft.com/office/drawing/2014/main" id="{493A9D6C-6C36-418D-AD3B-07348B93CF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문제 정의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50BB0C-8B86-48F2-A959-17A88A9DB4CE}"/>
              </a:ext>
            </a:extLst>
          </p:cNvPr>
          <p:cNvGrpSpPr/>
          <p:nvPr/>
        </p:nvGrpSpPr>
        <p:grpSpPr>
          <a:xfrm>
            <a:off x="577977" y="1202701"/>
            <a:ext cx="8041102" cy="3451747"/>
            <a:chOff x="577977" y="1050301"/>
            <a:chExt cx="8041102" cy="3451747"/>
          </a:xfrm>
        </p:grpSpPr>
        <p:pic>
          <p:nvPicPr>
            <p:cNvPr id="6" name="Image 0" descr="preencoded.png">
              <a:extLst>
                <a:ext uri="{FF2B5EF4-FFF2-40B4-BE49-F238E27FC236}">
                  <a16:creationId xmlns:a16="http://schemas.microsoft.com/office/drawing/2014/main" id="{37F21892-B740-4D79-8CFE-8F456A11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1403" r="-1403"/>
            <a:stretch/>
          </p:blipFill>
          <p:spPr>
            <a:xfrm>
              <a:off x="577977" y="1202588"/>
              <a:ext cx="209398" cy="181051"/>
            </a:xfrm>
            <a:prstGeom prst="rect">
              <a:avLst/>
            </a:prstGeom>
          </p:spPr>
        </p:pic>
        <p:pic>
          <p:nvPicPr>
            <p:cNvPr id="15" name="Image 1" descr="preencoded.png">
              <a:extLst>
                <a:ext uri="{FF2B5EF4-FFF2-40B4-BE49-F238E27FC236}">
                  <a16:creationId xmlns:a16="http://schemas.microsoft.com/office/drawing/2014/main" id="{28427118-A65C-4543-8142-0CDA31A95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77977" y="1932203"/>
              <a:ext cx="181051" cy="181051"/>
            </a:xfrm>
            <a:prstGeom prst="rect">
              <a:avLst/>
            </a:prstGeom>
          </p:spPr>
        </p:pic>
        <p:pic>
          <p:nvPicPr>
            <p:cNvPr id="18" name="Image 2" descr="preencoded.png">
              <a:extLst>
                <a:ext uri="{FF2B5EF4-FFF2-40B4-BE49-F238E27FC236}">
                  <a16:creationId xmlns:a16="http://schemas.microsoft.com/office/drawing/2014/main" id="{1B33D1FB-FB53-4680-B738-75E3FBD7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7977" y="2671343"/>
              <a:ext cx="181051" cy="181051"/>
            </a:xfrm>
            <a:prstGeom prst="rect">
              <a:avLst/>
            </a:prstGeom>
          </p:spPr>
        </p:pic>
        <p:pic>
          <p:nvPicPr>
            <p:cNvPr id="22" name="Image 4" descr="preencoded.png">
              <a:extLst>
                <a:ext uri="{FF2B5EF4-FFF2-40B4-BE49-F238E27FC236}">
                  <a16:creationId xmlns:a16="http://schemas.microsoft.com/office/drawing/2014/main" id="{D860129C-2DED-4374-9924-1DAF1023E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77977" y="3625748"/>
              <a:ext cx="181051" cy="181051"/>
            </a:xfrm>
            <a:prstGeom prst="rect">
              <a:avLst/>
            </a:prstGeom>
          </p:spPr>
        </p:pic>
        <p:sp>
          <p:nvSpPr>
            <p:cNvPr id="37" name="Google Shape;337;p36">
              <a:extLst>
                <a:ext uri="{FF2B5EF4-FFF2-40B4-BE49-F238E27FC236}">
                  <a16:creationId xmlns:a16="http://schemas.microsoft.com/office/drawing/2014/main" id="{5DF10DD7-961C-4E9A-A6F9-63A40CE70AC0}"/>
                </a:ext>
              </a:extLst>
            </p:cNvPr>
            <p:cNvSpPr txBox="1"/>
            <p:nvPr/>
          </p:nvSpPr>
          <p:spPr>
            <a:xfrm>
              <a:off x="847725" y="1050301"/>
              <a:ext cx="7771354" cy="34517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-KR" sz="1600" dirty="0" err="1">
                  <a:solidFill>
                    <a:srgbClr val="1A365D"/>
                  </a:solidFill>
                  <a:latin typeface="+mn-lt"/>
                  <a:ea typeface="+mn-ea"/>
                  <a:cs typeface="Noto Sans KR" pitchFamily="34" charset="-120"/>
                </a:rPr>
                <a:t>Kaggle</a:t>
              </a:r>
              <a:r>
                <a:rPr lang="en-US" altLang="ko-KR" sz="1600" dirty="0" err="1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의</a:t>
              </a:r>
              <a:r>
                <a:rPr lang="en-US" altLang="ko-KR" sz="1600" dirty="0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마케팅</a:t>
              </a:r>
              <a:r>
                <a:rPr lang="en-US" altLang="ko-KR" sz="1600" dirty="0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캠페인</a:t>
              </a:r>
              <a:r>
                <a:rPr lang="en-US" altLang="ko-KR" sz="1600" dirty="0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데이셋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을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활용하여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고객의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구매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패턴을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분석하고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,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실제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비즈니스에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적용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가능한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인사이트를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도출합니다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.</a:t>
              </a:r>
            </a:p>
            <a:p>
              <a:endParaRPr lang="en-US" altLang="ko-KR" sz="1600" dirty="0">
                <a:solidFill>
                  <a:srgbClr val="2D3748"/>
                </a:solidFill>
                <a:latin typeface="+mn-ea"/>
                <a:ea typeface="+mn-ea"/>
                <a:cs typeface="Noto Sans KR" pitchFamily="34" charset="-120"/>
              </a:endParaRPr>
            </a:p>
            <a:p>
              <a:r>
                <a:rPr lang="ko-KR" altLang="en-US" sz="1600" dirty="0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가구 내 유아 수 라는 인구통계학적 특성이 품목별 소비에 미치는 영향을 분석하여</a:t>
              </a:r>
              <a:r>
                <a:rPr lang="en-US" altLang="ko-KR" sz="1600" dirty="0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, </a:t>
              </a:r>
              <a:r>
                <a:rPr lang="ko-KR" altLang="en-US" sz="1600" dirty="0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고객 세분화의 새로운 접근법을 제시합니다</a:t>
              </a:r>
              <a:r>
                <a:rPr lang="en-US" altLang="ko-KR" sz="1600" dirty="0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.</a:t>
              </a:r>
            </a:p>
            <a:p>
              <a:endParaRPr lang="en-US" altLang="ko-KR" sz="1600" dirty="0">
                <a:latin typeface="+mn-ea"/>
                <a:ea typeface="+mn-ea"/>
              </a:endParaRPr>
            </a:p>
            <a:p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데이터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기반의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정교한</a:t>
              </a:r>
              <a:r>
                <a:rPr lang="en-US" altLang="ko-KR" sz="1600" dirty="0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타겟팅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은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마케팅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효율성을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크게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향상시킵니다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. 본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프로젝트는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실제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데이터를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활용하여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소비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패턴을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예측하고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이를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마케팅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전략에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적용합니다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.</a:t>
              </a:r>
            </a:p>
            <a:p>
              <a:endParaRPr lang="en-US" altLang="ko-KR" sz="1600" dirty="0">
                <a:solidFill>
                  <a:srgbClr val="2D3748"/>
                </a:solidFill>
                <a:latin typeface="+mn-ea"/>
                <a:ea typeface="+mn-ea"/>
                <a:cs typeface="Noto Sans KR" pitchFamily="34" charset="-120"/>
              </a:endParaRPr>
            </a:p>
            <a:p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머신러닝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모델을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활용한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예측</a:t>
              </a:r>
              <a:r>
                <a:rPr lang="en-US" altLang="ko-KR" sz="1600" dirty="0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1A365D"/>
                  </a:solidFill>
                  <a:latin typeface="+mn-ea"/>
                  <a:ea typeface="+mn-ea"/>
                  <a:cs typeface="Noto Sans KR" pitchFamily="34" charset="-120"/>
                </a:rPr>
                <a:t>시스템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을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통해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고객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특성을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파악하고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,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이를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웹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애플리케이션으로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구현하여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마케팅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실무자들이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쉽게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활용할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수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있도록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 </a:t>
              </a:r>
              <a:r>
                <a:rPr lang="en-US" altLang="ko-KR" sz="1600" dirty="0" err="1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합니다</a:t>
              </a:r>
              <a:r>
                <a:rPr lang="en-US" altLang="ko-KR" sz="1600" dirty="0">
                  <a:solidFill>
                    <a:srgbClr val="2D3748"/>
                  </a:solidFill>
                  <a:latin typeface="+mn-ea"/>
                  <a:ea typeface="+mn-ea"/>
                  <a:cs typeface="Noto Sans KR" pitchFamily="34" charset="-120"/>
                </a:rPr>
                <a:t>.</a:t>
              </a:r>
              <a:endParaRPr lang="en-US" altLang="ko-KR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12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231961" y="726356"/>
            <a:ext cx="4663171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lt"/>
                <a:ea typeface="+mj-ea"/>
              </a:rPr>
              <a:t>데이터 탐색 및 가설 설정</a:t>
            </a:r>
            <a:endParaRPr dirty="0">
              <a:latin typeface="+mn-lt"/>
              <a:ea typeface="+mj-ea"/>
            </a:endParaRPr>
          </a:p>
        </p:txBody>
      </p:sp>
      <p:sp>
        <p:nvSpPr>
          <p:cNvPr id="364" name="Google Shape;364;p38"/>
          <p:cNvSpPr txBox="1">
            <a:spLocks noGrp="1"/>
          </p:cNvSpPr>
          <p:nvPr>
            <p:ph type="subTitle" idx="3"/>
          </p:nvPr>
        </p:nvSpPr>
        <p:spPr>
          <a:xfrm>
            <a:off x="67889" y="2109674"/>
            <a:ext cx="4614114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-KR" altLang="en-US" sz="1600" b="1" dirty="0">
                <a:latin typeface="+mn-ea"/>
                <a:ea typeface="+mn-ea"/>
              </a:rPr>
              <a:t>데이터 출처 </a:t>
            </a:r>
            <a:r>
              <a:rPr lang="en-US" altLang="ko-KR" sz="1600" b="1" dirty="0">
                <a:latin typeface="+mn-ea"/>
                <a:ea typeface="+mn-ea"/>
              </a:rPr>
              <a:t>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buNone/>
            </a:pPr>
            <a:r>
              <a:rPr lang="en-US" altLang="ko-KR" sz="1400" dirty="0">
                <a:latin typeface="+mn-ea"/>
                <a:ea typeface="+mn-ea"/>
              </a:rPr>
              <a:t>Kaggle - Marketing Campaign Dataset </a:t>
            </a:r>
          </a:p>
          <a:p>
            <a:pPr>
              <a:buNone/>
            </a:pPr>
            <a:r>
              <a:rPr lang="en-US" altLang="ko-KR" sz="1400" dirty="0">
                <a:latin typeface="+mn-ea"/>
                <a:ea typeface="+mn-ea"/>
              </a:rPr>
              <a:t>(2240</a:t>
            </a:r>
            <a:r>
              <a:rPr lang="ko-KR" altLang="en-US" sz="1400" dirty="0">
                <a:latin typeface="+mn-ea"/>
                <a:ea typeface="+mn-ea"/>
              </a:rPr>
              <a:t>명의 고객 데이터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>
              <a:buNone/>
            </a:pPr>
            <a:r>
              <a:rPr lang="ko-KR" altLang="en-US" sz="1600" b="1" dirty="0">
                <a:latin typeface="+mn-ea"/>
                <a:ea typeface="+mn-ea"/>
              </a:rPr>
              <a:t>주요 컬럼 </a:t>
            </a:r>
            <a:r>
              <a:rPr lang="en-US" altLang="ko-KR" sz="1600" b="1" dirty="0">
                <a:latin typeface="+mn-ea"/>
                <a:ea typeface="+mn-ea"/>
              </a:rPr>
              <a:t>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buNone/>
            </a:pPr>
            <a:r>
              <a:rPr lang="en-US" altLang="ko-KR" sz="1400" dirty="0" err="1">
                <a:latin typeface="+mn-ea"/>
                <a:ea typeface="+mn-ea"/>
              </a:rPr>
              <a:t>Kidhome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유아 수</a:t>
            </a:r>
            <a:r>
              <a:rPr lang="en-US" altLang="ko-KR" sz="1400" dirty="0">
                <a:latin typeface="+mn-ea"/>
                <a:ea typeface="+mn-ea"/>
              </a:rPr>
              <a:t>), </a:t>
            </a:r>
            <a:r>
              <a:rPr lang="en-US" altLang="ko-KR" sz="1400" dirty="0" err="1">
                <a:latin typeface="+mn-ea"/>
                <a:ea typeface="+mn-ea"/>
              </a:rPr>
              <a:t>MntWines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en-US" altLang="ko-KR" sz="1400" dirty="0" err="1">
                <a:latin typeface="+mn-ea"/>
                <a:ea typeface="+mn-ea"/>
              </a:rPr>
              <a:t>MntMeatProducts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등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buNone/>
            </a:pPr>
            <a:r>
              <a:rPr lang="ko-KR" altLang="en-US" sz="1400" dirty="0">
                <a:latin typeface="+mn-ea"/>
                <a:ea typeface="+mn-ea"/>
              </a:rPr>
              <a:t>품목별 소비액</a:t>
            </a:r>
          </a:p>
          <a:p>
            <a:pPr>
              <a:buNone/>
            </a:pPr>
            <a:r>
              <a:rPr lang="ko-KR" altLang="en-US" sz="1600" b="1" dirty="0">
                <a:latin typeface="+mn-ea"/>
                <a:ea typeface="+mn-ea"/>
              </a:rPr>
              <a:t>가설 </a:t>
            </a:r>
            <a:r>
              <a:rPr lang="en-US" altLang="ko-KR" sz="1600" b="1" dirty="0">
                <a:latin typeface="+mn-ea"/>
                <a:ea typeface="+mn-ea"/>
              </a:rPr>
              <a:t>(Hypothesis) 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buNone/>
            </a:pPr>
            <a:r>
              <a:rPr lang="ko-KR" altLang="en-US" sz="1400" dirty="0">
                <a:latin typeface="+mn-ea"/>
                <a:ea typeface="+mn-ea"/>
              </a:rPr>
              <a:t>가구 내 유아 수에 따라 품목별 소비액에 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buNone/>
            </a:pPr>
            <a:r>
              <a:rPr lang="ko-KR" altLang="en-US" sz="1400" dirty="0">
                <a:latin typeface="+mn-ea"/>
                <a:ea typeface="+mn-ea"/>
              </a:rPr>
              <a:t>유의미한 차이가 없을 것이다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9CD43FC-B811-4EA6-9504-D9BE154F6D7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847" r="1486"/>
          <a:stretch/>
        </p:blipFill>
        <p:spPr>
          <a:xfrm>
            <a:off x="4551375" y="1788956"/>
            <a:ext cx="4356307" cy="270492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분석 과정 및 결과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78" name="Google Shape;378;p40"/>
          <p:cNvSpPr txBox="1">
            <a:spLocks noGrp="1"/>
          </p:cNvSpPr>
          <p:nvPr>
            <p:ph type="subTitle" idx="2"/>
          </p:nvPr>
        </p:nvSpPr>
        <p:spPr>
          <a:xfrm>
            <a:off x="199379" y="1112200"/>
            <a:ext cx="9419009" cy="34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분석 방법 및 절차 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n-ea"/>
                <a:ea typeface="+mn-ea"/>
              </a:rPr>
              <a:t>1. </a:t>
            </a:r>
            <a:r>
              <a:rPr lang="ko-KR" altLang="en-US" sz="1600" b="1" dirty="0">
                <a:latin typeface="+mn-ea"/>
                <a:ea typeface="+mn-ea"/>
              </a:rPr>
              <a:t>기술통계분석 </a:t>
            </a:r>
            <a:r>
              <a:rPr lang="en-US" altLang="ko-KR" sz="1600" b="1" dirty="0">
                <a:latin typeface="+mn-ea"/>
                <a:ea typeface="+mn-ea"/>
              </a:rPr>
              <a:t>(EDA) 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ko-KR" altLang="en-US" sz="1400" b="1" dirty="0">
                <a:latin typeface="+mn-ea"/>
                <a:ea typeface="+mn-ea"/>
              </a:rPr>
              <a:t>유아 수를 그룹별</a:t>
            </a:r>
            <a:r>
              <a:rPr lang="en-US" altLang="ko-KR" sz="1400" b="1" dirty="0">
                <a:latin typeface="+mn-ea"/>
                <a:ea typeface="+mn-ea"/>
              </a:rPr>
              <a:t>(0</a:t>
            </a:r>
            <a:r>
              <a:rPr lang="ko-KR" altLang="en-US" sz="1400" b="1" dirty="0">
                <a:latin typeface="+mn-ea"/>
                <a:ea typeface="+mn-ea"/>
              </a:rPr>
              <a:t>명</a:t>
            </a:r>
            <a:r>
              <a:rPr lang="en-US" altLang="ko-KR" sz="1400" b="1" dirty="0">
                <a:latin typeface="+mn-ea"/>
                <a:ea typeface="+mn-ea"/>
              </a:rPr>
              <a:t>, 1</a:t>
            </a:r>
            <a:r>
              <a:rPr lang="ko-KR" altLang="en-US" sz="1400" b="1" dirty="0">
                <a:latin typeface="+mn-ea"/>
                <a:ea typeface="+mn-ea"/>
              </a:rPr>
              <a:t>명</a:t>
            </a:r>
            <a:r>
              <a:rPr lang="en-US" altLang="ko-KR" sz="1400" b="1" dirty="0">
                <a:latin typeface="+mn-ea"/>
                <a:ea typeface="+mn-ea"/>
              </a:rPr>
              <a:t>, 2</a:t>
            </a:r>
            <a:r>
              <a:rPr lang="ko-KR" altLang="en-US" sz="1400" b="1" dirty="0">
                <a:latin typeface="+mn-ea"/>
                <a:ea typeface="+mn-ea"/>
              </a:rPr>
              <a:t>명 이상</a:t>
            </a:r>
            <a:r>
              <a:rPr lang="en-US" altLang="ko-KR" sz="1400" b="1" dirty="0">
                <a:latin typeface="+mn-ea"/>
                <a:ea typeface="+mn-ea"/>
              </a:rPr>
              <a:t>) </a:t>
            </a:r>
            <a:r>
              <a:rPr lang="ko-KR" altLang="en-US" sz="1400" b="1" dirty="0">
                <a:latin typeface="+mn-ea"/>
                <a:ea typeface="+mn-ea"/>
              </a:rPr>
              <a:t>품목 소비액 평균 비교 분석</a:t>
            </a:r>
          </a:p>
          <a:p>
            <a:r>
              <a:rPr lang="en-US" altLang="ko-KR" sz="1600" b="1" dirty="0">
                <a:latin typeface="+mn-ea"/>
                <a:ea typeface="+mn-ea"/>
              </a:rPr>
              <a:t>2. </a:t>
            </a:r>
            <a:r>
              <a:rPr lang="ko-KR" altLang="en-US" sz="1600" b="1" dirty="0">
                <a:latin typeface="+mn-ea"/>
                <a:ea typeface="+mn-ea"/>
              </a:rPr>
              <a:t>가설 검정 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500" b="1" dirty="0">
                <a:latin typeface="+mn-ea"/>
                <a:ea typeface="+mn-ea"/>
              </a:rPr>
              <a:t>	</a:t>
            </a:r>
            <a:r>
              <a:rPr lang="en-US" altLang="ko-KR" sz="1400" b="1" dirty="0">
                <a:latin typeface="+mn-ea"/>
                <a:ea typeface="+mn-ea"/>
              </a:rPr>
              <a:t>- </a:t>
            </a:r>
            <a:r>
              <a:rPr lang="ko-KR" altLang="en-US" sz="1400" b="1" dirty="0">
                <a:latin typeface="+mn-ea"/>
                <a:ea typeface="+mn-ea"/>
              </a:rPr>
              <a:t>정규성 검정 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ko-KR" altLang="en-US" sz="1400" b="1" dirty="0">
                <a:latin typeface="+mn-ea"/>
                <a:ea typeface="+mn-ea"/>
              </a:rPr>
              <a:t>데이터가 정규성을 확인하고 그 결과 만족하지 않는 것으로 확인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- </a:t>
            </a:r>
            <a:r>
              <a:rPr lang="ko-KR" altLang="en-US" sz="1400" b="1" dirty="0" err="1">
                <a:latin typeface="+mn-ea"/>
                <a:ea typeface="+mn-ea"/>
              </a:rPr>
              <a:t>크루스칼</a:t>
            </a:r>
            <a:r>
              <a:rPr lang="en-US" altLang="ko-KR" sz="1400" b="1" dirty="0">
                <a:latin typeface="+mn-ea"/>
                <a:ea typeface="+mn-ea"/>
              </a:rPr>
              <a:t>-</a:t>
            </a:r>
            <a:r>
              <a:rPr lang="ko-KR" altLang="en-US" sz="1400" b="1" dirty="0">
                <a:latin typeface="+mn-ea"/>
                <a:ea typeface="+mn-ea"/>
              </a:rPr>
              <a:t>월리스 검정 </a:t>
            </a:r>
            <a:r>
              <a:rPr lang="en-US" altLang="ko-KR" sz="1400" b="1" dirty="0">
                <a:latin typeface="+mn-ea"/>
                <a:ea typeface="+mn-ea"/>
              </a:rPr>
              <a:t>(Kruskal-Walis Test) 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  : </a:t>
            </a:r>
            <a:r>
              <a:rPr lang="ko-KR" altLang="en-US" sz="1400" b="1" dirty="0" err="1">
                <a:latin typeface="+mn-ea"/>
                <a:ea typeface="+mn-ea"/>
              </a:rPr>
              <a:t>크루스칼</a:t>
            </a:r>
            <a:r>
              <a:rPr lang="ko-KR" altLang="en-US" sz="1400" b="1" dirty="0">
                <a:latin typeface="+mn-ea"/>
                <a:ea typeface="+mn-ea"/>
              </a:rPr>
              <a:t> 검정을 사용해서 세 그룹 간의 소비액 차이가 통계적으로 </a:t>
            </a:r>
            <a:r>
              <a:rPr lang="ko-KR" altLang="en-US" sz="1400" b="1" dirty="0" err="1">
                <a:latin typeface="+mn-ea"/>
                <a:ea typeface="+mn-ea"/>
              </a:rPr>
              <a:t>유의미한지</a:t>
            </a:r>
            <a:r>
              <a:rPr lang="ko-KR" altLang="en-US" sz="1400" b="1" dirty="0">
                <a:latin typeface="+mn-ea"/>
                <a:ea typeface="+mn-ea"/>
              </a:rPr>
              <a:t> 확인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600" b="1" dirty="0">
                <a:latin typeface="+mn-ea"/>
                <a:ea typeface="+mn-ea"/>
              </a:rPr>
              <a:t>3. </a:t>
            </a:r>
            <a:r>
              <a:rPr lang="ko-KR" altLang="en-US" sz="1600" b="1" dirty="0">
                <a:latin typeface="+mn-ea"/>
                <a:ea typeface="+mn-ea"/>
              </a:rPr>
              <a:t>검정 결과 </a:t>
            </a:r>
            <a:r>
              <a:rPr lang="en-US" altLang="ko-KR" sz="1400" b="1" dirty="0">
                <a:latin typeface="+mn-ea"/>
                <a:ea typeface="+mn-ea"/>
              </a:rPr>
              <a:t>:</a:t>
            </a:r>
            <a:r>
              <a:rPr lang="en-US" altLang="ko-KR" sz="1500" b="1" dirty="0">
                <a:latin typeface="+mn-ea"/>
                <a:ea typeface="+mn-ea"/>
              </a:rPr>
              <a:t> </a:t>
            </a:r>
            <a:r>
              <a:rPr lang="ko-KR" altLang="en-US" sz="1400" b="1" dirty="0">
                <a:latin typeface="+mn-ea"/>
                <a:ea typeface="+mn-ea"/>
              </a:rPr>
              <a:t>모든 품목에서 그룹 간 소비액에 유의미한 차이가 있음을 확인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</a:p>
          <a:p>
            <a:r>
              <a:rPr lang="en-US" altLang="ko-KR" sz="1400" b="1" dirty="0">
                <a:latin typeface="+mn-ea"/>
                <a:ea typeface="+mn-ea"/>
              </a:rPr>
              <a:t>		        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(p-value &lt; 0.05)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→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귀무가설 기각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1600" b="1" dirty="0">
                <a:latin typeface="+mn-ea"/>
                <a:ea typeface="+mn-ea"/>
              </a:rPr>
              <a:t>4. </a:t>
            </a:r>
            <a:r>
              <a:rPr lang="ko-KR" altLang="en-US" sz="1600" b="1" dirty="0">
                <a:latin typeface="+mn-ea"/>
                <a:ea typeface="+mn-ea"/>
              </a:rPr>
              <a:t>사후 분석 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ko-KR" altLang="en-US" sz="1400" b="1" dirty="0">
                <a:latin typeface="+mn-ea"/>
                <a:ea typeface="+mn-ea"/>
              </a:rPr>
              <a:t>어떤 그룹 간에 차이가 있는지 던</a:t>
            </a:r>
            <a:r>
              <a:rPr lang="en-US" altLang="ko-KR" sz="1400" b="1" dirty="0">
                <a:latin typeface="+mn-ea"/>
                <a:ea typeface="+mn-ea"/>
              </a:rPr>
              <a:t>(Dunn)</a:t>
            </a:r>
            <a:r>
              <a:rPr lang="ko-KR" altLang="en-US" sz="1400" b="1" dirty="0">
                <a:latin typeface="+mn-ea"/>
                <a:ea typeface="+mn-ea"/>
              </a:rPr>
              <a:t>의 검정 수행</a:t>
            </a:r>
          </a:p>
          <a:p>
            <a:r>
              <a:rPr lang="en-US" altLang="ko-KR" sz="1600" b="1" dirty="0">
                <a:latin typeface="+mn-ea"/>
                <a:ea typeface="+mn-ea"/>
              </a:rPr>
              <a:t>5. </a:t>
            </a:r>
            <a:r>
              <a:rPr lang="ko-KR" altLang="en-US" sz="1600" b="1" dirty="0">
                <a:latin typeface="+mn-ea"/>
                <a:ea typeface="+mn-ea"/>
              </a:rPr>
              <a:t>핵심 결과</a:t>
            </a:r>
            <a:endParaRPr lang="en-US" altLang="ko-KR" sz="16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 	- </a:t>
            </a:r>
            <a:r>
              <a:rPr lang="ko-KR" altLang="en-US" sz="1400" b="1" dirty="0">
                <a:latin typeface="+mn-ea"/>
                <a:ea typeface="+mn-ea"/>
              </a:rPr>
              <a:t>유아가 없는 가구</a:t>
            </a:r>
            <a:r>
              <a:rPr lang="en-US" altLang="ko-KR" sz="1400" b="1" dirty="0">
                <a:latin typeface="+mn-ea"/>
                <a:ea typeface="+mn-ea"/>
              </a:rPr>
              <a:t>(0</a:t>
            </a:r>
            <a:r>
              <a:rPr lang="ko-KR" altLang="en-US" sz="1400" b="1" dirty="0">
                <a:latin typeface="+mn-ea"/>
                <a:ea typeface="+mn-ea"/>
              </a:rPr>
              <a:t>명</a:t>
            </a:r>
            <a:r>
              <a:rPr lang="en-US" altLang="ko-KR" sz="1400" b="1" dirty="0">
                <a:latin typeface="+mn-ea"/>
                <a:ea typeface="+mn-ea"/>
              </a:rPr>
              <a:t>)</a:t>
            </a:r>
            <a:r>
              <a:rPr lang="ko-KR" altLang="en-US" sz="1400" b="1" dirty="0">
                <a:latin typeface="+mn-ea"/>
                <a:ea typeface="+mn-ea"/>
              </a:rPr>
              <a:t>는 유아가 있는 가구</a:t>
            </a:r>
            <a:r>
              <a:rPr lang="en-US" altLang="ko-KR" sz="1400" b="1" dirty="0">
                <a:latin typeface="+mn-ea"/>
                <a:ea typeface="+mn-ea"/>
              </a:rPr>
              <a:t>(1</a:t>
            </a:r>
            <a:r>
              <a:rPr lang="ko-KR" altLang="en-US" sz="1400" b="1" dirty="0">
                <a:latin typeface="+mn-ea"/>
                <a:ea typeface="+mn-ea"/>
              </a:rPr>
              <a:t>명</a:t>
            </a:r>
            <a:r>
              <a:rPr lang="en-US" altLang="ko-KR" sz="1400" b="1" dirty="0">
                <a:latin typeface="+mn-ea"/>
                <a:ea typeface="+mn-ea"/>
              </a:rPr>
              <a:t>, 2</a:t>
            </a:r>
            <a:r>
              <a:rPr lang="ko-KR" altLang="en-US" sz="1400" b="1" dirty="0">
                <a:latin typeface="+mn-ea"/>
                <a:ea typeface="+mn-ea"/>
              </a:rPr>
              <a:t>명 이상</a:t>
            </a:r>
            <a:r>
              <a:rPr lang="en-US" altLang="ko-KR" sz="1400" b="1" dirty="0">
                <a:latin typeface="+mn-ea"/>
                <a:ea typeface="+mn-ea"/>
              </a:rPr>
              <a:t>)</a:t>
            </a:r>
            <a:r>
              <a:rPr lang="ko-KR" altLang="en-US" sz="1400" b="1" dirty="0">
                <a:latin typeface="+mn-ea"/>
                <a:ea typeface="+mn-ea"/>
              </a:rPr>
              <a:t>와 모든 품목에서 유의미한 소비액 차이 확인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	- </a:t>
            </a:r>
            <a:r>
              <a:rPr lang="ko-KR" altLang="en-US" sz="1400" b="1" dirty="0">
                <a:latin typeface="+mn-ea"/>
                <a:ea typeface="+mn-ea"/>
              </a:rPr>
              <a:t>하지만 유아 </a:t>
            </a:r>
            <a:r>
              <a:rPr lang="en-US" altLang="ko-KR" sz="1400" b="1" dirty="0">
                <a:latin typeface="+mn-ea"/>
                <a:ea typeface="+mn-ea"/>
              </a:rPr>
              <a:t>1</a:t>
            </a:r>
            <a:r>
              <a:rPr lang="ko-KR" altLang="en-US" sz="1400" b="1" dirty="0">
                <a:latin typeface="+mn-ea"/>
                <a:ea typeface="+mn-ea"/>
              </a:rPr>
              <a:t>명과 </a:t>
            </a:r>
            <a:r>
              <a:rPr lang="en-US" altLang="ko-KR" sz="1400" b="1" dirty="0">
                <a:latin typeface="+mn-ea"/>
                <a:ea typeface="+mn-ea"/>
              </a:rPr>
              <a:t>2</a:t>
            </a:r>
            <a:r>
              <a:rPr lang="ko-KR" altLang="en-US" sz="1400" b="1" dirty="0">
                <a:latin typeface="+mn-ea"/>
                <a:ea typeface="+mn-ea"/>
              </a:rPr>
              <a:t>명인 가구 사이에는 대부분 품목에서 통계적 차이 없음</a:t>
            </a:r>
            <a:endParaRPr lang="en-US" altLang="ko-KR" sz="14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6D610-1393-4219-97A8-9F881FE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분석 과정 및 결과</a:t>
            </a:r>
            <a:endParaRPr lang="ko-KR" altLang="en-US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842AAE0-5846-4129-A3D1-98610443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88073"/>
              </p:ext>
            </p:extLst>
          </p:nvPr>
        </p:nvGraphicFramePr>
        <p:xfrm>
          <a:off x="700952" y="1225665"/>
          <a:ext cx="3794850" cy="18974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8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6237"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ID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 err="1"/>
                        <a:t>Kidhome</a:t>
                      </a:r>
                      <a:endParaRPr sz="800" dirty="0"/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 err="1"/>
                        <a:t>MntWines</a:t>
                      </a:r>
                      <a:endParaRPr sz="800" dirty="0"/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 err="1"/>
                        <a:t>MntMeat</a:t>
                      </a:r>
                      <a:endParaRPr sz="800" dirty="0"/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/>
                        <a:t>Income</a:t>
                      </a:r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7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1001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0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825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378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84835</a:t>
                      </a:r>
                      <a:endParaRPr lang="en-US" altLang="ko-KR" sz="800" dirty="0"/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7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1002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1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216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115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57091</a:t>
                      </a:r>
                      <a:endParaRPr lang="en-US" altLang="ko-KR" sz="800" dirty="0"/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7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1003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2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184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105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62446</a:t>
                      </a:r>
                      <a:endParaRPr lang="en-US" altLang="ko-KR" sz="800" dirty="0"/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7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1004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2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112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169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55635</a:t>
                      </a:r>
                      <a:endParaRPr lang="en-US" altLang="ko-KR" sz="800" dirty="0"/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7"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1005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0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782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321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75192</a:t>
                      </a:r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Chart 3">
            <a:extLst>
              <a:ext uri="{FF2B5EF4-FFF2-40B4-BE49-F238E27FC236}">
                <a16:creationId xmlns:a16="http://schemas.microsoft.com/office/drawing/2014/main" id="{EFC30A1C-EB12-460E-B85A-625102B09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41118"/>
              </p:ext>
            </p:extLst>
          </p:nvPr>
        </p:nvGraphicFramePr>
        <p:xfrm>
          <a:off x="5219700" y="1305760"/>
          <a:ext cx="3028878" cy="1817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67C58F92-B25B-4006-A2A9-B72E783D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218899"/>
              </p:ext>
            </p:extLst>
          </p:nvPr>
        </p:nvGraphicFramePr>
        <p:xfrm>
          <a:off x="710476" y="3236552"/>
          <a:ext cx="3794852" cy="18974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8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060">
                <a:tc>
                  <a:txBody>
                    <a:bodyPr/>
                    <a:lstStyle/>
                    <a:p>
                      <a:pPr algn="ctr"/>
                      <a:r>
                        <a:rPr sz="800" dirty="0" err="1"/>
                        <a:t>품목</a:t>
                      </a:r>
                      <a:endParaRPr sz="800" dirty="0"/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 err="1"/>
                        <a:t>검정</a:t>
                      </a:r>
                      <a:r>
                        <a:rPr sz="800" dirty="0"/>
                        <a:t> </a:t>
                      </a:r>
                      <a:r>
                        <a:rPr sz="800" dirty="0" err="1"/>
                        <a:t>통계량</a:t>
                      </a:r>
                      <a:endParaRPr sz="800" dirty="0"/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p-value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 err="1"/>
                        <a:t>결과</a:t>
                      </a:r>
                      <a:endParaRPr sz="800" dirty="0"/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060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와인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84.32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2.4e-19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b="1" dirty="0" err="1">
                          <a:solidFill>
                            <a:srgbClr val="0000FF"/>
                          </a:solidFill>
                        </a:rPr>
                        <a:t>유의함</a:t>
                      </a:r>
                      <a:endParaRPr sz="800" b="1" dirty="0">
                        <a:solidFill>
                          <a:srgbClr val="0000FF"/>
                        </a:solidFill>
                      </a:endParaRPr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060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육류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68.95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1.1e-15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b="1" dirty="0" err="1">
                          <a:solidFill>
                            <a:srgbClr val="0000FF"/>
                          </a:solidFill>
                        </a:rPr>
                        <a:t>유의함</a:t>
                      </a:r>
                      <a:endParaRPr sz="800" b="1" dirty="0">
                        <a:solidFill>
                          <a:srgbClr val="0000FF"/>
                        </a:solidFill>
                      </a:endParaRPr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060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수산물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52.47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1.4e-12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b="1" dirty="0" err="1">
                          <a:solidFill>
                            <a:srgbClr val="0000FF"/>
                          </a:solidFill>
                        </a:rPr>
                        <a:t>유의함</a:t>
                      </a:r>
                      <a:endParaRPr sz="800" b="1" dirty="0">
                        <a:solidFill>
                          <a:srgbClr val="0000FF"/>
                        </a:solidFill>
                      </a:endParaRPr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060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과일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41.49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1.1e-9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b="1" dirty="0" err="1">
                          <a:solidFill>
                            <a:srgbClr val="0000FF"/>
                          </a:solidFill>
                        </a:rPr>
                        <a:t>유의함</a:t>
                      </a:r>
                      <a:endParaRPr sz="800" b="1" dirty="0">
                        <a:solidFill>
                          <a:srgbClr val="0000FF"/>
                        </a:solidFill>
                      </a:endParaRPr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060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간식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36.18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1.4e-8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b="1" dirty="0" err="1">
                          <a:solidFill>
                            <a:srgbClr val="0000FF"/>
                          </a:solidFill>
                        </a:rPr>
                        <a:t>유의함</a:t>
                      </a:r>
                      <a:endParaRPr sz="800" b="1" dirty="0">
                        <a:solidFill>
                          <a:srgbClr val="0000FF"/>
                        </a:solidFill>
                      </a:endParaRPr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063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골드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34.02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dirty="0"/>
                        <a:t>2.5e-7</a:t>
                      </a:r>
                    </a:p>
                  </a:txBody>
                  <a:tcPr marL="75897" marR="75897" marT="37949" marB="37949"/>
                </a:tc>
                <a:tc>
                  <a:txBody>
                    <a:bodyPr/>
                    <a:lstStyle/>
                    <a:p>
                      <a:pPr algn="ctr"/>
                      <a:r>
                        <a:rPr sz="800" b="1" dirty="0" err="1">
                          <a:solidFill>
                            <a:srgbClr val="0000FF"/>
                          </a:solidFill>
                        </a:rPr>
                        <a:t>유의함</a:t>
                      </a:r>
                      <a:endParaRPr sz="800" b="1" dirty="0">
                        <a:solidFill>
                          <a:srgbClr val="0000FF"/>
                        </a:solidFill>
                      </a:endParaRPr>
                    </a:p>
                  </a:txBody>
                  <a:tcPr marL="75897" marR="75897" marT="37949" marB="379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Chart 3">
            <a:extLst>
              <a:ext uri="{FF2B5EF4-FFF2-40B4-BE49-F238E27FC236}">
                <a16:creationId xmlns:a16="http://schemas.microsoft.com/office/drawing/2014/main" id="{6AEA336E-0323-4461-AD7A-73B9911B6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79977"/>
              </p:ext>
            </p:extLst>
          </p:nvPr>
        </p:nvGraphicFramePr>
        <p:xfrm>
          <a:off x="5305425" y="3236552"/>
          <a:ext cx="2943153" cy="1765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05216505"/>
      </p:ext>
    </p:extLst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805</Words>
  <Application>Microsoft Office PowerPoint</Application>
  <PresentationFormat>화면 슬라이드 쇼(16:9)</PresentationFormat>
  <Paragraphs>171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Noto Sans KR</vt:lpstr>
      <vt:lpstr>Anaheim</vt:lpstr>
      <vt:lpstr>Nunito Light</vt:lpstr>
      <vt:lpstr>맑은 고딕</vt:lpstr>
      <vt:lpstr>맑은 고딕</vt:lpstr>
      <vt:lpstr>Poppins</vt:lpstr>
      <vt:lpstr>Industrial Preliminary Project by Slidesgo</vt:lpstr>
      <vt:lpstr>Kaggle 데이터 분석 기반 마케팅 전략 수립 프로젝트</vt:lpstr>
      <vt:lpstr>CONTENTS</vt:lpstr>
      <vt:lpstr>웹 애플리케이션 개발 (Django)</vt:lpstr>
      <vt:lpstr>가설 채택 과정</vt:lpstr>
      <vt:lpstr>상관 히트맵 </vt:lpstr>
      <vt:lpstr>문제 정의</vt:lpstr>
      <vt:lpstr>데이터 탐색 및 가설 설정</vt:lpstr>
      <vt:lpstr>분석 과정 및 결과</vt:lpstr>
      <vt:lpstr>분석 과정 및 결과</vt:lpstr>
      <vt:lpstr>데이터 탐색 및 가설 설정</vt:lpstr>
      <vt:lpstr>PowerPoint 프레젠테이션</vt:lpstr>
      <vt:lpstr>머신러닝 모델 구축</vt:lpstr>
      <vt:lpstr>머신러닝 모델 구축</vt:lpstr>
      <vt:lpstr>웹 시연 및 결과</vt:lpstr>
      <vt:lpstr>웹 시연 및 결과</vt:lpstr>
      <vt:lpstr>기대 효과 및 결론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데이터 분석 기반 마케팅 전략 수립 프로젝트</dc:title>
  <dc:creator>_ j</dc:creator>
  <cp:lastModifiedBy>taehun shim</cp:lastModifiedBy>
  <cp:revision>29</cp:revision>
  <dcterms:modified xsi:type="dcterms:W3CDTF">2025-09-05T06:32:24Z</dcterms:modified>
</cp:coreProperties>
</file>